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A"/>
          </a:solidFill>
        </a:fill>
      </a:tcStyle>
    </a:wholeTbl>
    <a:band2H>
      <a:tcTxStyle b="def" i="def"/>
      <a:tcStyle>
        <a:tcBdr/>
        <a:fill>
          <a:solidFill>
            <a:srgbClr val="FAEC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0CD"/>
          </a:solidFill>
        </a:fill>
      </a:tcStyle>
    </a:wholeTbl>
    <a:band2H>
      <a:tcTxStyle b="def" i="def"/>
      <a:tcStyle>
        <a:tcBdr/>
        <a:fill>
          <a:solidFill>
            <a:srgbClr val="EDE9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FD9"/>
          </a:solidFill>
        </a:fill>
      </a:tcStyle>
    </a:wholeTbl>
    <a:band2H>
      <a:tcTxStyle b="def" i="def"/>
      <a:tcStyle>
        <a:tcBdr/>
        <a:fill>
          <a:solidFill>
            <a:srgbClr val="EEF0ED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4" name="Shape 11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6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7" name="Уровень текста 1…"/>
          <p:cNvSpPr txBox="1"/>
          <p:nvPr>
            <p:ph type="body" sz="quarter" idx="1"/>
          </p:nvPr>
        </p:nvSpPr>
        <p:spPr>
          <a:xfrm>
            <a:off x="1100050" y="4455619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Номер слайда"/>
          <p:cNvSpPr txBox="1"/>
          <p:nvPr>
            <p:ph type="sldNum" sz="quarter" idx="2"/>
          </p:nvPr>
        </p:nvSpPr>
        <p:spPr>
          <a:xfrm>
            <a:off x="11072782" y="6575195"/>
            <a:ext cx="139701" cy="13430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27" name="Уровень текста 1…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6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8" name="Уровень текста 1…"/>
          <p:cNvSpPr txBox="1"/>
          <p:nvPr>
            <p:ph type="body" sz="quarter" idx="1"/>
          </p:nvPr>
        </p:nvSpPr>
        <p:spPr>
          <a:xfrm>
            <a:off x="1097280" y="4453128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9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8" name="Уровень текста 1…"/>
          <p:cNvSpPr txBox="1"/>
          <p:nvPr>
            <p:ph type="body" sz="half" idx="1"/>
          </p:nvPr>
        </p:nvSpPr>
        <p:spPr>
          <a:xfrm>
            <a:off x="1097278" y="1845734"/>
            <a:ext cx="493776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7" name="Уровень текста 1…"/>
          <p:cNvSpPr txBox="1"/>
          <p:nvPr>
            <p:ph type="body" sz="quarter" idx="1"/>
          </p:nvPr>
        </p:nvSpPr>
        <p:spPr>
          <a:xfrm>
            <a:off x="1097280" y="1846052"/>
            <a:ext cx="4937760" cy="736283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217919" y="1846052"/>
            <a:ext cx="4937762" cy="736283"/>
          </a:xfrm>
          <a:prstGeom prst="rect">
            <a:avLst/>
          </a:prstGeom>
        </p:spPr>
        <p:txBody>
          <a:bodyPr lIns="45719" tIns="45719" rIns="45719" bIns="45719" anchor="ctr"/>
          <a:lstStyle/>
          <a:p>
            <a: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pPr>
          </a:p>
        </p:txBody>
      </p:sp>
      <p:sp>
        <p:nvSpPr>
          <p:cNvPr id="5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6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5" name="Rectangle 5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7"/>
          <p:cNvSpPr/>
          <p:nvPr/>
        </p:nvSpPr>
        <p:spPr>
          <a:xfrm>
            <a:off x="15" y="0"/>
            <a:ext cx="405079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4" name="Rectangle 8"/>
          <p:cNvSpPr/>
          <p:nvPr/>
        </p:nvSpPr>
        <p:spPr>
          <a:xfrm>
            <a:off x="4040070" y="0"/>
            <a:ext cx="6400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Текст заголовка"/>
          <p:cNvSpPr txBox="1"/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86" name="Уровень текста 1…"/>
          <p:cNvSpPr txBox="1"/>
          <p:nvPr>
            <p:ph type="body" idx="1"/>
          </p:nvPr>
        </p:nvSpPr>
        <p:spPr>
          <a:xfrm>
            <a:off x="4800600" y="731519"/>
            <a:ext cx="6492241" cy="5257801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7" name="Text Placeholder 3"/>
          <p:cNvSpPr/>
          <p:nvPr>
            <p:ph type="body" sz="quarter" idx="21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pPr>
          </a:p>
        </p:txBody>
      </p:sp>
      <p:sp>
        <p:nvSpPr>
          <p:cNvPr id="8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Rectangle 8"/>
          <p:cNvSpPr/>
          <p:nvPr/>
        </p:nvSpPr>
        <p:spPr>
          <a:xfrm>
            <a:off x="14" y="4915075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Текст заголовка"/>
          <p:cNvSpPr txBox="1"/>
          <p:nvPr>
            <p:ph type="title"/>
          </p:nvPr>
        </p:nvSpPr>
        <p:spPr>
          <a:xfrm>
            <a:off x="1097280" y="5074920"/>
            <a:ext cx="10113265" cy="82296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98" name="Picture Placeholder 2"/>
          <p:cNvSpPr/>
          <p:nvPr>
            <p:ph type="pic" idx="21"/>
          </p:nvPr>
        </p:nvSpPr>
        <p:spPr>
          <a:xfrm>
            <a:off x="14" y="0"/>
            <a:ext cx="12191987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9" name="Уровень текста 1…"/>
          <p:cNvSpPr txBox="1"/>
          <p:nvPr>
            <p:ph type="body" sz="quarter" idx="1"/>
          </p:nvPr>
        </p:nvSpPr>
        <p:spPr>
          <a:xfrm>
            <a:off x="1097280" y="5907023"/>
            <a:ext cx="10113265" cy="594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Rectangle 8"/>
          <p:cNvSpPr/>
          <p:nvPr/>
        </p:nvSpPr>
        <p:spPr>
          <a:xfrm>
            <a:off x="-1" y="6334316"/>
            <a:ext cx="12192003" cy="659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Straight Connector 9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6" name="Уровень текста 1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" name="Номер слайда"/>
          <p:cNvSpPr txBox="1"/>
          <p:nvPr>
            <p:ph type="sldNum" sz="quarter" idx="2"/>
          </p:nvPr>
        </p:nvSpPr>
        <p:spPr>
          <a:xfrm>
            <a:off x="10981342" y="6529475"/>
            <a:ext cx="231141" cy="22574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91439" marR="0" indent="-9143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 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404368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64530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82818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101106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11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13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15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17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Заголовок 3"/>
          <p:cNvSpPr txBox="1"/>
          <p:nvPr>
            <p:ph type="title" idx="4294967295"/>
          </p:nvPr>
        </p:nvSpPr>
        <p:spPr>
          <a:xfrm>
            <a:off x="320515" y="1747836"/>
            <a:ext cx="11520490" cy="3362326"/>
          </a:xfrm>
          <a:prstGeom prst="rect">
            <a:avLst/>
          </a:prstGeom>
        </p:spPr>
        <p:txBody>
          <a:bodyPr/>
          <a:lstStyle/>
          <a:p>
            <a:pPr algn="ctr" defTabSz="850391">
              <a:lnSpc>
                <a:spcPct val="107000"/>
              </a:lnSpc>
              <a:spcBef>
                <a:spcPts val="700"/>
              </a:spcBef>
              <a:defRPr b="1" spc="-93" sz="1674">
                <a:solidFill>
                  <a:srgbClr val="0070C0"/>
                </a:solidFill>
              </a:defRPr>
            </a:pPr>
            <a:r>
              <a:t> </a:t>
            </a:r>
            <a:br/>
            <a:r>
              <a:t>  </a:t>
            </a:r>
            <a:br/>
            <a:r>
              <a:rPr sz="2976"/>
              <a:t>Тема: «Количественная оценка силы связи в таблицах сопряженности 2 х 2. Понятия риска, шанса. Относительный риск (RR): расчет, интерпретация и применение в когортных исследованиях. Отношение шансов (OR): расчет, интерпретация и применение в исследованиях «случай-контроль». Сравнительная характеристика OR и RR»</a:t>
            </a:r>
          </a:p>
        </p:txBody>
      </p:sp>
      <p:sp>
        <p:nvSpPr>
          <p:cNvPr id="117" name="Подзаголовок 4"/>
          <p:cNvSpPr txBox="1"/>
          <p:nvPr>
            <p:ph type="body" sz="quarter" idx="4294967295"/>
          </p:nvPr>
        </p:nvSpPr>
        <p:spPr>
          <a:xfrm>
            <a:off x="320515" y="5557608"/>
            <a:ext cx="9059865" cy="879476"/>
          </a:xfrm>
          <a:prstGeom prst="rect">
            <a:avLst/>
          </a:prstGeom>
        </p:spPr>
        <p:txBody>
          <a:bodyPr/>
          <a:lstStyle/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Лектор: к.м.н., доцент Калмаханов С.Б.</a:t>
            </a:r>
          </a:p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Кафедра политики и организации здравоохранения</a:t>
            </a:r>
          </a:p>
        </p:txBody>
      </p: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38437" t="24207" r="38047" b="24182"/>
          <a:stretch>
            <a:fillRect/>
          </a:stretch>
        </p:blipFill>
        <p:spPr>
          <a:xfrm>
            <a:off x="212727" y="156673"/>
            <a:ext cx="1186361" cy="1313796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Box 2"/>
          <p:cNvSpPr txBox="1"/>
          <p:nvPr/>
        </p:nvSpPr>
        <p:spPr>
          <a:xfrm>
            <a:off x="1813559" y="420916"/>
            <a:ext cx="8534402" cy="88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/>
            </a:pPr>
            <a:r>
              <a:t>Казахский национальный университет имени аль-Фараби</a:t>
            </a:r>
          </a:p>
          <a:p>
            <a:pPr algn="ctr">
              <a:defRPr b="1"/>
            </a:pPr>
            <a:r>
              <a:t>Факультет медицины и здравоохранения</a:t>
            </a:r>
          </a:p>
          <a:p>
            <a:pPr algn="ctr">
              <a:defRPr b="1"/>
            </a:pPr>
            <a:r>
              <a:t>Кафедра политики и организации здравоохранения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Заголовок 6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Сравнение </a:t>
            </a:r>
            <a:r>
              <a:t>RR </a:t>
            </a:r>
            <a:r>
              <a:t>и </a:t>
            </a:r>
            <a:r>
              <a:t>OR</a:t>
            </a:r>
          </a:p>
        </p:txBody>
      </p:sp>
      <p:graphicFrame>
        <p:nvGraphicFramePr>
          <p:cNvPr id="151" name="Объект 8"/>
          <p:cNvGraphicFramePr/>
          <p:nvPr/>
        </p:nvGraphicFramePr>
        <p:xfrm>
          <a:off x="1097280" y="1957704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00960"/>
                <a:gridCol w="3586480"/>
                <a:gridCol w="3870959"/>
              </a:tblGrid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Характеристика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RR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OR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Что измеряет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Относительный риск события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Отношение шансов события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Где используется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Когортные исследования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Исследования случай-контроль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Интерпретация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Прямое увеличение/уменьшение риска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Увеличение/уменьшение шансов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Численное значение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При редких событиях RR ≈ OR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Всегда ≥1 при положительной связи, слегка завышает RR при частых событиях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Доступность данных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Нужно знать все когорты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000"/>
                        <a:t>Можно использовать при выборке случаев и контролей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Практические советы</a:t>
            </a:r>
          </a:p>
        </p:txBody>
      </p:sp>
      <p:sp>
        <p:nvSpPr>
          <p:cNvPr id="154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457200" indent="-457200">
              <a:buFontTx/>
              <a:buAutoNum type="arabicPeriod" startAt="1"/>
              <a:defRPr sz="2400"/>
            </a:pPr>
            <a:r>
              <a:t>Выбирайте RR для когортных и проспективных исследований.</a:t>
            </a:r>
          </a:p>
          <a:p>
            <a:pPr marL="457200" indent="-457200">
              <a:buFontTx/>
              <a:buAutoNum type="arabicPeriod" startAt="1"/>
              <a:defRPr sz="2400"/>
            </a:pPr>
            <a:r>
              <a:t>Используйте OR для ретроспективных исследований «случай-контроль».</a:t>
            </a:r>
          </a:p>
          <a:p>
            <a:pPr marL="457200" indent="-457200">
              <a:buFontTx/>
              <a:buAutoNum type="arabicPeriod" startAt="1"/>
              <a:defRPr sz="2400"/>
            </a:pPr>
            <a:r>
              <a:t>Интерпретируйте OR осторожно, особенно если событие не редкое.</a:t>
            </a:r>
          </a:p>
          <a:p>
            <a:pPr marL="457200" indent="-457200">
              <a:buFontTx/>
              <a:buAutoNum type="arabicPeriod" startAt="1"/>
              <a:defRPr sz="2400"/>
            </a:pPr>
            <a:r>
              <a:t>Всегда указывайте 95% доверительный интервал для оценки надежности RR и OR.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Краткий алгоритм расчета по таблице 2×2</a:t>
            </a:r>
          </a:p>
        </p:txBody>
      </p:sp>
      <p:sp>
        <p:nvSpPr>
          <p:cNvPr id="157" name="Объект 2"/>
          <p:cNvSpPr txBox="1"/>
          <p:nvPr>
            <p:ph type="body" idx="1"/>
          </p:nvPr>
        </p:nvSpPr>
        <p:spPr>
          <a:xfrm>
            <a:off x="1097280" y="1845732"/>
            <a:ext cx="10058401" cy="441282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1. </a:t>
            </a:r>
            <a:r>
              <a:t>Постройте таблицу 2×2.</a:t>
            </a:r>
          </a:p>
          <a:p>
            <a:pPr>
              <a:lnSpc>
                <a:spcPct val="81000"/>
              </a:lnSpc>
            </a:pPr>
            <a:r>
              <a:t>2. Рассчитайте риски:</a:t>
            </a:r>
          </a:p>
          <a:p>
            <a:pPr marL="2150340" indent="-86590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𝑎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d>
                    <m:d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e>
                  </m:d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/>
                  </m:r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𝑐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d>
                    <m:d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e>
                  </m:d>
                </m:oMath>
              </m:oMathPara>
            </a14:m>
          </a:p>
          <a:p>
            <a:pPr>
              <a:lnSpc>
                <a:spcPct val="81000"/>
              </a:lnSpc>
            </a:pPr>
            <a:r>
              <a:t>3. Рассчитайте </a:t>
            </a:r>
            <a:r>
              <a:t>RR:</a:t>
            </a:r>
          </a:p>
          <a:p>
            <a:pPr marL="3128255" indent="-2324980">
              <a:lnSpc>
                <a:spcPct val="81000"/>
              </a:lnSpc>
              <a:tabLst>
                <a:tab pos="3225800" algn="l"/>
              </a:tabLst>
              <a:defRPr i="1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</m:oMath>
              </m:oMathPara>
            </a14:m>
          </a:p>
          <a:p>
            <a:pPr>
              <a:lnSpc>
                <a:spcPct val="81000"/>
              </a:lnSpc>
            </a:pPr>
            <a:r>
              <a:t>4. Рассчитайте шансы:</a:t>
            </a:r>
          </a:p>
          <a:p>
            <a:pPr marL="2780577" indent="-86590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𝑎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𝑏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/>
                  </m:r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𝑐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𝑑</m:t>
                  </m:r>
                </m:oMath>
              </m:oMathPara>
            </a14:m>
          </a:p>
          <a:p>
            <a:pPr>
              <a:lnSpc>
                <a:spcPct val="81000"/>
              </a:lnSpc>
            </a:pPr>
            <a:r>
              <a:t>5. Рассчитайте </a:t>
            </a:r>
            <a:r>
              <a:t>OR:</a:t>
            </a:r>
          </a:p>
          <a:p>
            <a:pPr marL="2784017" indent="-90030">
              <a:lnSpc>
                <a:spcPct val="81000"/>
              </a:lnSpc>
              <a:defRPr i="1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𝑂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d>
                    <m:d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e>
                  </m:d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d>
                    <m:d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e>
                  </m:d>
                </m:oMath>
              </m:oMathPara>
            </a14:m>
          </a:p>
          <a:p>
            <a:pPr>
              <a:lnSpc>
                <a:spcPct val="81000"/>
              </a:lnSpc>
            </a:pPr>
            <a:r>
              <a:t>6. Сделайте интерпретацию с учетом направления и силы связи.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Пример: Курение и риск развития сердечно-сосудистого заболевания</a:t>
            </a:r>
          </a:p>
        </p:txBody>
      </p:sp>
      <p:graphicFrame>
        <p:nvGraphicFramePr>
          <p:cNvPr id="160" name="Объект 3"/>
          <p:cNvGraphicFramePr/>
          <p:nvPr/>
        </p:nvGraphicFramePr>
        <p:xfrm>
          <a:off x="1097280" y="1820545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788160"/>
                <a:gridCol w="3017520"/>
                <a:gridCol w="2738120"/>
                <a:gridCol w="2514600"/>
              </a:tblGrid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Сердечно-сосудистое заболевание есть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Заболевание отсутствует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Курильщики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a = 30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b = 70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100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Некурящие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c = 10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d = 90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100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40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160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200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61" name="TextBox 5"/>
          <p:cNvSpPr txBox="1"/>
          <p:nvPr/>
        </p:nvSpPr>
        <p:spPr>
          <a:xfrm>
            <a:off x="1142999" y="3836153"/>
            <a:ext cx="6278882" cy="2487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/>
            </a:pPr>
            <a:r>
              <a:t>1. Расчет риска (</a:t>
            </a:r>
            <a:r>
              <a:t>Risk)</a:t>
            </a:r>
            <a:r>
              <a:t>:</a:t>
            </a:r>
          </a:p>
          <a:p>
            <a:pPr>
              <a:defRPr sz="2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= </a:t>
            </a:r>
            <a14:m>
              <m:oMath>
                <m:r>
                  <a:rPr xmlns:a="http://schemas.openxmlformats.org/drawingml/2006/main" sz="2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𝑎</m:t>
                </m:r>
                <m:r>
                  <a:rPr xmlns:a="http://schemas.openxmlformats.org/drawingml/2006/main" sz="2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d>
                  <m:dPr>
                    <m:ctrlP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e>
                </m:d>
              </m:oMath>
            </a14:m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= 30/(30+70) = 0,30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defRPr sz="2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e>
                  <m:sub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= </a:t>
            </a:r>
            <a14:m>
              <m:oMath>
                <m:r>
                  <a:rPr xmlns:a="http://schemas.openxmlformats.org/drawingml/2006/main" sz="2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𝑐</m:t>
                </m:r>
                <m:r>
                  <a:rPr xmlns:a="http://schemas.openxmlformats.org/drawingml/2006/main" sz="2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d>
                  <m:dPr>
                    <m:ctrlP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e>
                </m:d>
              </m:oMath>
            </a14:m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= 10/(10+90) = 0,10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defRPr sz="2000"/>
            </a:pPr>
          </a:p>
          <a:p>
            <a:pPr>
              <a:defRPr b="1" sz="2000"/>
            </a:pPr>
            <a:r>
              <a:t>2. Расчет относительного риска (</a:t>
            </a:r>
            <a:r>
              <a:t>RR)</a:t>
            </a:r>
            <a:r>
              <a:t>:</a:t>
            </a:r>
          </a:p>
          <a:p>
            <a:pPr>
              <a:defRPr i="1" sz="2000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den>
                  </m:f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3</m:t>
                  </m:r>
                </m:oMath>
              </m:oMathPara>
            </a14:m>
          </a:p>
        </p:txBody>
      </p:sp>
      <p:sp>
        <p:nvSpPr>
          <p:cNvPr id="162" name="TextBox 7"/>
          <p:cNvSpPr txBox="1"/>
          <p:nvPr/>
        </p:nvSpPr>
        <p:spPr>
          <a:xfrm>
            <a:off x="8222512" y="4305032"/>
            <a:ext cx="3688081" cy="1553851"/>
          </a:xfrm>
          <a:prstGeom prst="rect">
            <a:avLst/>
          </a:prstGeom>
          <a:gradFill>
            <a:gsLst>
              <a:gs pos="0">
                <a:schemeClr val="accent1">
                  <a:hueOff val="-688566"/>
                  <a:satOff val="-8028"/>
                  <a:lumOff val="26617"/>
                </a:schemeClr>
              </a:gs>
              <a:gs pos="45000">
                <a:srgbClr val="F5BDA1"/>
              </a:gs>
              <a:gs pos="100000">
                <a:schemeClr val="accent1">
                  <a:hueOff val="-739293"/>
                  <a:satOff val="10680"/>
                  <a:lumOff val="33778"/>
                </a:schemeClr>
              </a:gs>
            </a:gsLst>
            <a:path path="circle">
              <a:fillToRect l="37721" t="-19636" r="62278" b="119636"/>
            </a:path>
          </a:gradFill>
          <a:ln w="127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000"/>
            </a:pPr>
            <a:r>
              <a:t>Интерпретация:</a:t>
            </a:r>
            <a:br/>
            <a:r>
              <a:rPr b="0"/>
              <a:t>Курение увеличивает риск сердечно-сосудистого заболевания в 3 раза по сравнению с некурящими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Пример: Курение и риск развития сердечно-сосудистого заболевания</a:t>
            </a:r>
          </a:p>
        </p:txBody>
      </p:sp>
      <p:sp>
        <p:nvSpPr>
          <p:cNvPr id="165" name="Объект 2"/>
          <p:cNvSpPr txBox="1"/>
          <p:nvPr>
            <p:ph type="body" idx="1"/>
          </p:nvPr>
        </p:nvSpPr>
        <p:spPr>
          <a:xfrm>
            <a:off x="1097280" y="1845733"/>
            <a:ext cx="10058401" cy="4406212"/>
          </a:xfrm>
          <a:prstGeom prst="rect">
            <a:avLst/>
          </a:prstGeom>
        </p:spPr>
        <p:txBody>
          <a:bodyPr/>
          <a:lstStyle/>
          <a:p>
            <a:pPr marL="90525" indent="-90525" defTabSz="905255">
              <a:lnSpc>
                <a:spcPct val="81000"/>
              </a:lnSpc>
              <a:spcBef>
                <a:spcPts val="1100"/>
              </a:spcBef>
              <a:defRPr b="1" sz="2376"/>
            </a:pPr>
            <a:r>
              <a:t>3. Расчет шансов (</a:t>
            </a:r>
            <a:r>
              <a:t>Odds)</a:t>
            </a:r>
          </a:p>
          <a:p>
            <a:pPr marL="86626" indent="-86626" defTabSz="905255">
              <a:lnSpc>
                <a:spcPct val="81000"/>
              </a:lnSpc>
              <a:spcBef>
                <a:spcPts val="1100"/>
              </a:spcBef>
              <a:defRPr sz="2376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70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≈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429</m:t>
                  </m:r>
                </m:oMath>
              </m:oMathPara>
            </a14:m>
          </a:p>
          <a:p>
            <a:pPr marL="86626" indent="-86626" defTabSz="905255">
              <a:lnSpc>
                <a:spcPct val="81000"/>
              </a:lnSpc>
              <a:spcBef>
                <a:spcPts val="1100"/>
              </a:spcBef>
              <a:defRPr sz="2376"/>
            </a:pPr>
            <a14:m>
              <m:oMath>
                <m:sSub>
                  <m:e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𝑂</m:t>
                    </m:r>
                  </m:e>
                  <m:sub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𝑐</m:t>
                    </m:r>
                  </m:num>
                  <m:den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𝑑</m:t>
                    </m:r>
                  </m:den>
                </m:f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10</m:t>
                    </m:r>
                  </m:num>
                  <m:den>
                    <m:r>
                      <a:rPr xmlns:a="http://schemas.openxmlformats.org/drawingml/2006/main" sz="235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90</m:t>
                    </m:r>
                  </m:den>
                </m:f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≈</m:t>
                </m:r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235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111</m:t>
                </m:r>
              </m:oMath>
            </a14:m>
            <a:br>
              <a:rPr sz="2273"/>
            </a:br>
          </a:p>
          <a:p>
            <a:pPr marL="90525" indent="-90525" defTabSz="905255">
              <a:lnSpc>
                <a:spcPct val="81000"/>
              </a:lnSpc>
              <a:spcBef>
                <a:spcPts val="1100"/>
              </a:spcBef>
              <a:defRPr b="1" sz="2376"/>
            </a:pPr>
            <a:r>
              <a:t>4. Расчет отношения шансов (</a:t>
            </a:r>
            <a:r>
              <a:t>OR)</a:t>
            </a:r>
          </a:p>
          <a:p>
            <a:pPr marL="90067" indent="-90067" defTabSz="905255">
              <a:lnSpc>
                <a:spcPct val="81000"/>
              </a:lnSpc>
              <a:spcBef>
                <a:spcPts val="1100"/>
              </a:spcBef>
              <a:defRPr i="1" sz="2376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𝑂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235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xmlns:a="http://schemas.openxmlformats.org/drawingml/2006/main" sz="235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235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xmlns:a="http://schemas.openxmlformats.org/drawingml/2006/main" sz="235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429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111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≈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3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86</m:t>
                  </m:r>
                </m:oMath>
              </m:oMathPara>
            </a14:m>
          </a:p>
          <a:p>
            <a:pPr marL="90525" indent="-90525" defTabSz="905255">
              <a:lnSpc>
                <a:spcPct val="81000"/>
              </a:lnSpc>
              <a:spcBef>
                <a:spcPts val="1100"/>
              </a:spcBef>
              <a:defRPr sz="2376"/>
            </a:pPr>
            <a:r>
              <a:t>Или напрямую через формулу:</a:t>
            </a:r>
          </a:p>
          <a:p>
            <a:pPr marL="90067" indent="-90067" defTabSz="905255">
              <a:lnSpc>
                <a:spcPct val="81000"/>
              </a:lnSpc>
              <a:spcBef>
                <a:spcPts val="1100"/>
              </a:spcBef>
              <a:defRPr i="1" sz="2376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𝑂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90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70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2700</m:t>
                      </m:r>
                    </m:num>
                    <m:den>
                      <m:r>
                        <a:rPr xmlns:a="http://schemas.openxmlformats.org/drawingml/2006/main" sz="235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700</m:t>
                      </m:r>
                    </m:den>
                  </m:f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≈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3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35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86</m:t>
                  </m:r>
                </m:oMath>
              </m:oMathPara>
            </a14:m>
            <a:endParaRPr sz="2387"/>
          </a:p>
        </p:txBody>
      </p:sp>
      <p:sp>
        <p:nvSpPr>
          <p:cNvPr id="166" name="TextBox 4"/>
          <p:cNvSpPr txBox="1"/>
          <p:nvPr/>
        </p:nvSpPr>
        <p:spPr>
          <a:xfrm>
            <a:off x="6927405" y="3042920"/>
            <a:ext cx="4665155" cy="1462793"/>
          </a:xfrm>
          <a:prstGeom prst="rect">
            <a:avLst/>
          </a:prstGeom>
          <a:gradFill>
            <a:gsLst>
              <a:gs pos="0">
                <a:schemeClr val="accent1">
                  <a:hueOff val="-688566"/>
                  <a:satOff val="-8028"/>
                  <a:lumOff val="26617"/>
                </a:schemeClr>
              </a:gs>
              <a:gs pos="45000">
                <a:srgbClr val="F5BDA1"/>
              </a:gs>
              <a:gs pos="100000">
                <a:schemeClr val="accent1">
                  <a:hueOff val="-739293"/>
                  <a:satOff val="10680"/>
                  <a:lumOff val="33778"/>
                </a:schemeClr>
              </a:gs>
            </a:gsLst>
            <a:path path="circle">
              <a:fillToRect l="37721" t="-19636" r="62278" b="119636"/>
            </a:path>
          </a:gradFill>
          <a:ln w="127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400"/>
            </a:pPr>
            <a:r>
              <a:t>Интерпретация:</a:t>
            </a:r>
            <a:br/>
            <a:r>
              <a:rPr b="0"/>
              <a:t>Курение увеличивает шансы заболеть сердечно-сосудистым заболеванием примерно в 3,9 раза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Вывод и сравнительная интерпретация</a:t>
            </a:r>
          </a:p>
        </p:txBody>
      </p:sp>
      <p:graphicFrame>
        <p:nvGraphicFramePr>
          <p:cNvPr id="169" name="Объект 3"/>
          <p:cNvGraphicFramePr/>
          <p:nvPr/>
        </p:nvGraphicFramePr>
        <p:xfrm>
          <a:off x="1096962" y="2440304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093277"/>
                <a:gridCol w="2143760"/>
                <a:gridCol w="5821363"/>
              </a:tblGrid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Показатель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Значение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Интерпретация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RR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3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Риск у курильщиков в 3 раза выше, чем у некурящих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OR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3,86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Шансы заболеть у курильщиков почти в 4 раза выше, чем у некурящих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Вывод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Курение является значимым фактором риска сердечно-сосудистого заболевания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Заключение</a:t>
            </a:r>
          </a:p>
        </p:txBody>
      </p:sp>
      <p:sp>
        <p:nvSpPr>
          <p:cNvPr id="172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457200" indent="-457200" algn="just">
              <a:buFontTx/>
              <a:buAutoNum type="arabicPeriod" startAt="1"/>
              <a:defRPr sz="2400"/>
            </a:pPr>
            <a:r>
              <a:t>Если исследование </a:t>
            </a:r>
            <a:r>
              <a:rPr b="1"/>
              <a:t>проспективное</a:t>
            </a:r>
            <a:r>
              <a:t>: используем </a:t>
            </a:r>
            <a:r>
              <a:rPr b="1"/>
              <a:t>RR;</a:t>
            </a:r>
          </a:p>
          <a:p>
            <a:pPr marL="457200" indent="-457200" algn="just">
              <a:buFontTx/>
              <a:buAutoNum type="arabicPeriod" startAt="1"/>
              <a:defRPr sz="2400"/>
            </a:pPr>
            <a:r>
              <a:t>Если исследование </a:t>
            </a:r>
            <a:r>
              <a:rPr b="1"/>
              <a:t>ретроспективное или «случай-контроль»</a:t>
            </a:r>
            <a:r>
              <a:t>: используем </a:t>
            </a:r>
            <a:r>
              <a:rPr b="1"/>
              <a:t>OR;</a:t>
            </a:r>
          </a:p>
          <a:p>
            <a:pPr marL="457200" indent="-457200" algn="just">
              <a:buFontTx/>
              <a:buAutoNum type="arabicPeriod" startAt="1"/>
              <a:defRPr sz="2400"/>
            </a:pPr>
            <a:r>
              <a:t>Всегда сопровождайте расчеты </a:t>
            </a:r>
            <a:r>
              <a:rPr b="1"/>
              <a:t>доверительными интервалами</a:t>
            </a:r>
            <a:r>
              <a:t> и интерпретацией для менеджмента в здравоохранении.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Заголовок 3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6600">
                <a:solidFill>
                  <a:srgbClr val="0070C0"/>
                </a:solidFill>
              </a:defRPr>
            </a:pPr>
            <a:r>
              <a:t>Спасибо за внимание</a:t>
            </a:r>
            <a:r>
              <a:t>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Ключевые термины</a:t>
            </a:r>
          </a:p>
        </p:txBody>
      </p:sp>
      <p:graphicFrame>
        <p:nvGraphicFramePr>
          <p:cNvPr id="122" name="Объект 3"/>
          <p:cNvGraphicFramePr/>
          <p:nvPr/>
        </p:nvGraphicFramePr>
        <p:xfrm>
          <a:off x="1097280" y="2047650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679432"/>
                <a:gridCol w="6378968"/>
              </a:tblGrid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Термин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Значение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Таблица сопряженности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Таблица для анализа двух категориальных признаков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2400"/>
                      </a:pPr>
                      <a:r>
                        <a:t>χ² </a:t>
                      </a:r>
                      <a:r>
                        <a:t>Пирсона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Статистический тест для проверки независимости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Ожидаемая частота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Количество случаев, если признаки независимы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Точный тест Фишера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Альтернатива χ² для малых выборок, точное p-value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Введение</a:t>
            </a:r>
          </a:p>
        </p:txBody>
      </p:sp>
      <p:sp>
        <p:nvSpPr>
          <p:cNvPr id="125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sz="2800"/>
            </a:pPr>
            <a:r>
              <a:t>В медицинских исследованиях часто необходимо оценить </a:t>
            </a:r>
            <a:r>
              <a:rPr b="1"/>
              <a:t>связь между двумя категориальными переменными</a:t>
            </a:r>
            <a:r>
              <a:t>. Например:</a:t>
            </a:r>
          </a:p>
          <a:p>
            <a:pPr marL="355600" indent="-355600" algn="just">
              <a:buFont typeface="Arial"/>
              <a:buChar char="•"/>
              <a:defRPr sz="2800"/>
            </a:pPr>
            <a:r>
              <a:t>Воздействие фактора риска (курение) и развитие заболевания (рак легких)</a:t>
            </a:r>
          </a:p>
          <a:p>
            <a:pPr marL="355600" indent="-355600" algn="just">
              <a:buFont typeface="Arial"/>
              <a:buChar char="•"/>
              <a:defRPr sz="2800"/>
            </a:pPr>
            <a:r>
              <a:t>Назначение препарата и возникновение побочного эффекта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Количественная оценка силы связи в таблицах сопряженности 2×2</a:t>
            </a:r>
          </a:p>
        </p:txBody>
      </p:sp>
      <p:graphicFrame>
        <p:nvGraphicFramePr>
          <p:cNvPr id="128" name="Объект 5"/>
          <p:cNvGraphicFramePr/>
          <p:nvPr/>
        </p:nvGraphicFramePr>
        <p:xfrm>
          <a:off x="1096962" y="3054985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14600"/>
                <a:gridCol w="2514600"/>
                <a:gridCol w="2514600"/>
                <a:gridCol w="2514600"/>
              </a:tblGrid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Болезнь есть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Болезни нет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Фактор есть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a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b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a+b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Фактор нет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c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d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c+d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a+c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b+d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N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29" name="TextBox 7"/>
          <p:cNvSpPr txBox="1"/>
          <p:nvPr/>
        </p:nvSpPr>
        <p:spPr>
          <a:xfrm>
            <a:off x="1142681" y="5351829"/>
            <a:ext cx="9814879" cy="421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400"/>
            </a:pPr>
            <a:r>
              <a:t>a, b, c, d</a:t>
            </a:r>
            <a:r>
              <a:rPr b="0"/>
              <a:t> – количество наблюдений в каждой ячейке.</a:t>
            </a:r>
          </a:p>
        </p:txBody>
      </p:sp>
      <p:sp>
        <p:nvSpPr>
          <p:cNvPr id="130" name="TextBox 9"/>
          <p:cNvSpPr txBox="1"/>
          <p:nvPr/>
        </p:nvSpPr>
        <p:spPr>
          <a:xfrm>
            <a:off x="1142681" y="1898182"/>
            <a:ext cx="9966961" cy="764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/>
            </a:pPr>
            <a:r>
              <a:t>Таблицы сопряженности </a:t>
            </a:r>
            <a:r>
              <a:rPr b="1"/>
              <a:t>2×2</a:t>
            </a:r>
            <a:r>
              <a:t> — это основной инструмент для анализа такой связи: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Риск (</a:t>
            </a:r>
            <a:r>
              <a:t>Risk, </a:t>
            </a:r>
            <a:r>
              <a:t>вероятность события)</a:t>
            </a:r>
          </a:p>
        </p:txBody>
      </p:sp>
      <p:sp>
        <p:nvSpPr>
          <p:cNvPr id="133" name="Объект 2"/>
          <p:cNvSpPr txBox="1"/>
          <p:nvPr>
            <p:ph type="body" idx="1"/>
          </p:nvPr>
        </p:nvSpPr>
        <p:spPr>
          <a:xfrm>
            <a:off x="1097280" y="1845734"/>
            <a:ext cx="10058401" cy="4219786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Вероятность наступления события в определенной группе.</a:t>
            </a:r>
          </a:p>
          <a:p>
            <a:pPr>
              <a:defRPr b="1" sz="2400"/>
            </a:pPr>
            <a:r>
              <a:t>Формула для группы с фактором риска:</a:t>
            </a:r>
          </a:p>
          <a:p>
            <a:pPr marL="87501" indent="-87501">
              <a:defRPr sz="24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num>
                    <m:den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den>
                  </m:f>
                </m:oMath>
              </m:oMathPara>
            </a14:m>
          </a:p>
          <a:p>
            <a:pPr>
              <a:defRPr b="1" sz="2400"/>
            </a:pPr>
            <a:r>
              <a:t>Формула для группы без фактора риска:</a:t>
            </a:r>
          </a:p>
          <a:p>
            <a:pPr marL="87501" indent="-87501">
              <a:defRPr sz="24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e>
                    <m:sub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num>
                    <m:den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den>
                  </m:f>
                </m:oMath>
              </m:oMathPara>
            </a14:m>
          </a:p>
          <a:p>
            <a:pPr>
              <a:defRPr b="1" sz="2400"/>
            </a:pPr>
            <a:r>
              <a:t>Пример:</a:t>
            </a:r>
            <a:br/>
            <a:r>
              <a:rPr b="0"/>
              <a:t>Если из 100 курильщиков рак развился у 20, то риск:</a:t>
            </a:r>
            <a:endParaRPr b="0"/>
          </a:p>
          <a:p>
            <a:pPr>
              <a:defRPr sz="2400"/>
            </a:pPr>
            <a:r>
              <a:t>R_1 = 20/100 = 0,2 (</a:t>
            </a:r>
            <a:r>
              <a:t>или 20%)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Шанс (</a:t>
            </a:r>
            <a:r>
              <a:t>Odds, </a:t>
            </a:r>
            <a:r>
              <a:t>отношение вероятностей)</a:t>
            </a:r>
          </a:p>
        </p:txBody>
      </p:sp>
      <p:sp>
        <p:nvSpPr>
          <p:cNvPr id="136" name="Объект 2"/>
          <p:cNvSpPr txBox="1"/>
          <p:nvPr>
            <p:ph type="body" idx="1"/>
          </p:nvPr>
        </p:nvSpPr>
        <p:spPr>
          <a:xfrm>
            <a:off x="1097280" y="1845734"/>
            <a:ext cx="10058401" cy="4311227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Отношение вероятности события к вероятности его отсутствия:</a:t>
            </a:r>
          </a:p>
          <a:p>
            <a:pPr marL="87501" indent="-87501">
              <a:defRPr sz="24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num>
                    <m:den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den>
                  </m:f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/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для группы с фактором</m:t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</a:p>
          <a:p>
            <a:pPr marL="87501" indent="-87501">
              <a:defRPr sz="24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num>
                    <m:den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den>
                  </m:f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/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для группы без фактора</m:t>
                  </m:r>
                  <m:r>
                    <m:rPr>
                      <m:nor/>
                    </m:rP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</a:p>
          <a:p>
            <a:pPr>
              <a:defRPr b="1" sz="2400"/>
            </a:pPr>
            <a:r>
              <a:t>Пример:</a:t>
            </a:r>
            <a:br/>
            <a:r>
              <a:rPr b="0"/>
              <a:t>Если у 20 из 100 курильщиков рак развился, а у 80 нет:</a:t>
            </a:r>
            <a:endParaRPr b="0"/>
          </a:p>
          <a:p>
            <a:pPr marL="87501" indent="-87501">
              <a:defRPr sz="24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e>
                    <m:sub>
                      <m:r>
                        <a:rPr xmlns:a="http://schemas.openxmlformats.org/drawingml/2006/main" sz="24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20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80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4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25</m:t>
                  </m:r>
                </m:oMath>
              </m:oMathPara>
            </a14:m>
          </a:p>
          <a:p>
            <a:pPr>
              <a:defRPr b="1" sz="2400"/>
            </a:pPr>
            <a:r>
              <a:t>Важно:</a:t>
            </a:r>
            <a:r>
              <a:rPr b="0"/>
              <a:t> риск – это вероятность события, а шанс – это соотношение вероятности наступления к вероятности ненаступления.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Относительный риск (Relative Risk, RR)</a:t>
            </a:r>
          </a:p>
        </p:txBody>
      </p:sp>
      <p:sp>
        <p:nvSpPr>
          <p:cNvPr id="139" name="Объект 2"/>
          <p:cNvSpPr txBox="1"/>
          <p:nvPr>
            <p:ph type="body" idx="1"/>
          </p:nvPr>
        </p:nvSpPr>
        <p:spPr>
          <a:xfrm>
            <a:off x="1097280" y="1845734"/>
            <a:ext cx="10058401" cy="442298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1800"/>
            </a:pPr>
            <a:r>
              <a:t>Формула</a:t>
            </a:r>
          </a:p>
          <a:p>
            <a:pPr marL="90977" indent="-90977">
              <a:lnSpc>
                <a:spcPct val="81000"/>
              </a:lnSpc>
              <a:defRPr i="1" sz="1800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f>
                        <m:fPr>
                          <m:ctrl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lin"/>
                        </m:fPr>
                        <m:num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d>
                            <m:dPr>
                              <m:ctrlP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</m:num>
                    <m:den>
                      <m:f>
                        <m:fPr>
                          <m:ctrl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lin"/>
                        </m:fPr>
                        <m:num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d>
                            <m:dPr>
                              <m:ctrlP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xmlns:a="http://schemas.openxmlformats.org/drawingml/2006/main" sz="18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den>
                      </m:f>
                    </m:den>
                  </m:f>
                </m:oMath>
              </m:oMathPara>
            </a14:m>
            <a:endParaRPr b="1"/>
          </a:p>
          <a:p>
            <a:pPr>
              <a:lnSpc>
                <a:spcPct val="81000"/>
              </a:lnSpc>
              <a:defRPr b="1" sz="1800"/>
            </a:pPr>
            <a:r>
              <a:t>RR = 1</a:t>
            </a:r>
            <a:r>
              <a:rPr b="0"/>
              <a:t> → </a:t>
            </a:r>
            <a:r>
              <a:rPr b="0"/>
              <a:t>связь отсутствует (риск одинаков в обеих группах)</a:t>
            </a:r>
          </a:p>
          <a:p>
            <a:pPr>
              <a:lnSpc>
                <a:spcPct val="81000"/>
              </a:lnSpc>
              <a:defRPr b="1" sz="1800"/>
            </a:pPr>
            <a:r>
              <a:t>RR &gt; 1</a:t>
            </a:r>
            <a:r>
              <a:rPr b="0"/>
              <a:t> → </a:t>
            </a:r>
            <a:r>
              <a:rPr b="0"/>
              <a:t>фактор увеличивает риск</a:t>
            </a:r>
          </a:p>
          <a:p>
            <a:pPr>
              <a:lnSpc>
                <a:spcPct val="81000"/>
              </a:lnSpc>
              <a:defRPr b="1" sz="1800"/>
            </a:pPr>
            <a:r>
              <a:t>RR &lt; 1</a:t>
            </a:r>
            <a:r>
              <a:rPr b="0"/>
              <a:t> → </a:t>
            </a:r>
            <a:r>
              <a:rPr b="0"/>
              <a:t>фактор уменьшает риск (защитный фактор)</a:t>
            </a:r>
          </a:p>
          <a:p>
            <a:pPr>
              <a:lnSpc>
                <a:spcPct val="81000"/>
              </a:lnSpc>
              <a:defRPr b="1" sz="1800"/>
            </a:pPr>
            <a:r>
              <a:t>Пример:</a:t>
            </a:r>
          </a:p>
          <a:p>
            <a:pPr>
              <a:lnSpc>
                <a:spcPct val="81000"/>
              </a:lnSpc>
              <a:defRPr sz="1800"/>
            </a:pPr>
            <a:r>
              <a:t>Риск среди курильщиков: 0,2</a:t>
            </a:r>
          </a:p>
          <a:p>
            <a:pPr>
              <a:lnSpc>
                <a:spcPct val="81000"/>
              </a:lnSpc>
              <a:defRPr sz="1800"/>
            </a:pPr>
            <a:r>
              <a:t>Риск среди некурящих: 0,05</a:t>
            </a:r>
          </a:p>
          <a:p>
            <a:pPr marL="90977" indent="-90977">
              <a:lnSpc>
                <a:spcPct val="81000"/>
              </a:lnSpc>
              <a:defRPr i="1" sz="1800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05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4</m:t>
                  </m:r>
                </m:oMath>
              </m:oMathPara>
            </a14:m>
          </a:p>
          <a:p>
            <a:pPr>
              <a:lnSpc>
                <a:spcPct val="81000"/>
              </a:lnSpc>
              <a:defRPr b="1" sz="1800"/>
            </a:pPr>
            <a:r>
              <a:t>Интерпретация:</a:t>
            </a:r>
            <a:r>
              <a:rPr b="0"/>
              <a:t> курение увеличивает риск заболевания в 4 раза.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Отношение шансов (Odds Ratio, OR)</a:t>
            </a:r>
          </a:p>
        </p:txBody>
      </p:sp>
      <p:sp>
        <p:nvSpPr>
          <p:cNvPr id="142" name="Объект 2"/>
          <p:cNvSpPr txBox="1"/>
          <p:nvPr>
            <p:ph type="body" idx="1"/>
          </p:nvPr>
        </p:nvSpPr>
        <p:spPr>
          <a:xfrm>
            <a:off x="1097280" y="1845734"/>
            <a:ext cx="10058401" cy="453474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/>
            </a:pPr>
            <a:r>
              <a:t>Формула</a:t>
            </a:r>
          </a:p>
          <a:p>
            <a:pPr marL="90977" indent="-90977">
              <a:lnSpc>
                <a:spcPct val="81000"/>
              </a:lnSpc>
              <a:defRPr i="1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𝑂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f>
                        <m:fPr>
                          <m:ctrlP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lin"/>
                        </m:fPr>
                        <m:num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num>
                    <m:den>
                      <m:f>
                        <m:fPr>
                          <m:ctrlP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  <m:type m:val="lin"/>
                        </m:fPr>
                        <m:num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den>
                  </m:f>
                </m:oMath>
              </m:oMathPara>
            </a14:m>
          </a:p>
          <a:p>
            <a:pPr>
              <a:lnSpc>
                <a:spcPct val="81000"/>
              </a:lnSpc>
              <a:defRPr b="1"/>
            </a:pPr>
            <a:r>
              <a:t>OR = 1</a:t>
            </a:r>
            <a:r>
              <a:rPr b="0"/>
              <a:t> → </a:t>
            </a:r>
            <a:r>
              <a:rPr b="0"/>
              <a:t>связь отсутствует</a:t>
            </a:r>
            <a:endParaRPr b="0"/>
          </a:p>
          <a:p>
            <a:pPr>
              <a:lnSpc>
                <a:spcPct val="81000"/>
              </a:lnSpc>
              <a:defRPr b="1"/>
            </a:pPr>
            <a:r>
              <a:t>OR &gt; 1</a:t>
            </a:r>
            <a:r>
              <a:rPr b="0"/>
              <a:t> → </a:t>
            </a:r>
            <a:r>
              <a:rPr b="0"/>
              <a:t>фактор увеличивает шанс события</a:t>
            </a:r>
            <a:endParaRPr b="0"/>
          </a:p>
          <a:p>
            <a:pPr>
              <a:lnSpc>
                <a:spcPct val="81000"/>
              </a:lnSpc>
              <a:defRPr b="1"/>
            </a:pPr>
            <a:r>
              <a:t>OR &lt; 1</a:t>
            </a:r>
            <a:r>
              <a:rPr b="0"/>
              <a:t> → </a:t>
            </a:r>
            <a:r>
              <a:rPr b="0"/>
              <a:t>фактор уменьшает шанс события</a:t>
            </a:r>
            <a:endParaRPr b="0"/>
          </a:p>
          <a:p>
            <a:pPr>
              <a:lnSpc>
                <a:spcPct val="81000"/>
              </a:lnSpc>
              <a:defRPr b="1"/>
            </a:pPr>
            <a:r>
              <a:t>Пример:</a:t>
            </a:r>
          </a:p>
          <a:p>
            <a:pPr>
              <a:lnSpc>
                <a:spcPct val="81000"/>
              </a:lnSpc>
            </a:pPr>
            <a:r>
              <a:t>Курильщики: </a:t>
            </a:r>
            <a:r>
              <a:t>a=20, b=80 → </a:t>
            </a:r>
            <a:r>
              <a:rPr i="1"/>
              <a:t>O</a:t>
            </a:r>
            <a:r>
              <a:rPr i="1" sz="1400"/>
              <a:t>1</a:t>
            </a:r>
            <a:r>
              <a:t>=0,25</a:t>
            </a:r>
          </a:p>
          <a:p>
            <a:pPr>
              <a:lnSpc>
                <a:spcPct val="81000"/>
              </a:lnSpc>
            </a:pPr>
            <a:r>
              <a:t>Некурящие: </a:t>
            </a:r>
            <a:r>
              <a:t>c=5, d=95 → </a:t>
            </a:r>
            <a:r>
              <a:rPr i="1"/>
              <a:t>O</a:t>
            </a:r>
            <a:r>
              <a:rPr i="1" sz="1400"/>
              <a:t>0</a:t>
            </a:r>
            <a:r>
              <a:t>=0,0526</a:t>
            </a:r>
          </a:p>
          <a:p>
            <a:pPr marL="90977" indent="-90977">
              <a:lnSpc>
                <a:spcPct val="81000"/>
              </a:lnSpc>
              <a:defRPr i="1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𝑂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25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/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0526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≈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4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75</m:t>
                  </m:r>
                </m:oMath>
              </m:oMathPara>
            </a14:m>
          </a:p>
          <a:p>
            <a:pPr>
              <a:lnSpc>
                <a:spcPct val="81000"/>
              </a:lnSpc>
              <a:defRPr b="1"/>
            </a:pPr>
            <a:r>
              <a:t>Интерпретация:</a:t>
            </a:r>
            <a:r>
              <a:rPr b="0"/>
              <a:t> курение увеличивает шансы заболеть в 4,75 раза.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Заголовок 3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Применение</a:t>
            </a:r>
          </a:p>
        </p:txBody>
      </p:sp>
      <p:sp>
        <p:nvSpPr>
          <p:cNvPr id="145" name="Текст 4"/>
          <p:cNvSpPr txBox="1"/>
          <p:nvPr>
            <p:ph type="body" sz="quarter" idx="1"/>
          </p:nvPr>
        </p:nvSpPr>
        <p:spPr>
          <a:xfrm>
            <a:off x="1097279" y="1846052"/>
            <a:ext cx="4937762" cy="736283"/>
          </a:xfrm>
          <a:prstGeom prst="rect">
            <a:avLst/>
          </a:prstGeom>
        </p:spPr>
        <p:txBody>
          <a:bodyPr/>
          <a:lstStyle/>
          <a:p>
            <a:pPr algn="ctr">
              <a:defRPr b="1" sz="2400"/>
            </a:pPr>
            <a:r>
              <a:t>Относительный риск </a:t>
            </a:r>
            <a:r>
              <a:t>(</a:t>
            </a:r>
            <a:r>
              <a:t>RR)</a:t>
            </a:r>
          </a:p>
        </p:txBody>
      </p:sp>
      <p:sp>
        <p:nvSpPr>
          <p:cNvPr id="146" name="Объект 5"/>
          <p:cNvSpPr txBox="1"/>
          <p:nvPr/>
        </p:nvSpPr>
        <p:spPr>
          <a:xfrm>
            <a:off x="1097279" y="2628054"/>
            <a:ext cx="4937762" cy="3286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marL="355600" indent="-355600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/>
              <a:buChar char="•"/>
              <a:defRPr sz="2400">
                <a:solidFill>
                  <a:srgbClr val="404040"/>
                </a:solidFill>
              </a:defRPr>
            </a:pPr>
            <a:r>
              <a:t>Когортные исследования</a:t>
            </a:r>
            <a:endParaRPr sz="2000"/>
          </a:p>
          <a:p>
            <a:pPr marL="355600" indent="-355600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/>
              <a:buChar char="•"/>
              <a:defRPr sz="2400">
                <a:solidFill>
                  <a:srgbClr val="404040"/>
                </a:solidFill>
              </a:defRPr>
            </a:pPr>
            <a:r>
              <a:t>Когда известно общее количество людей в каждой группе (экспонированной и неэкспонированной)</a:t>
            </a:r>
          </a:p>
        </p:txBody>
      </p:sp>
      <p:sp>
        <p:nvSpPr>
          <p:cNvPr id="147" name="Текст 6"/>
          <p:cNvSpPr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b="1" cap="all" sz="2400">
                <a:solidFill>
                  <a:srgbClr val="637052"/>
                </a:solidFill>
              </a:defRPr>
            </a:pPr>
            <a:r>
              <a:t>Отношение шансов</a:t>
            </a:r>
            <a:r>
              <a:t> (OR)</a:t>
            </a:r>
          </a:p>
        </p:txBody>
      </p:sp>
      <p:sp>
        <p:nvSpPr>
          <p:cNvPr id="148" name="Объект 7"/>
          <p:cNvSpPr txBox="1"/>
          <p:nvPr/>
        </p:nvSpPr>
        <p:spPr>
          <a:xfrm>
            <a:off x="6217919" y="2628054"/>
            <a:ext cx="4937762" cy="3286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marL="355600" indent="-355600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/>
              <a:buChar char="•"/>
              <a:defRPr sz="2400">
                <a:solidFill>
                  <a:srgbClr val="404040"/>
                </a:solidFill>
              </a:defRPr>
            </a:pPr>
            <a:r>
              <a:t>Исследования «случай-контроль»</a:t>
            </a:r>
            <a:endParaRPr sz="2000"/>
          </a:p>
          <a:p>
            <a:pPr marL="355600" indent="-355600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/>
              <a:buChar char="•"/>
              <a:defRPr sz="2400">
                <a:solidFill>
                  <a:srgbClr val="404040"/>
                </a:solidFill>
              </a:defRPr>
            </a:pPr>
            <a:r>
              <a:t>Когда количество заболевших и здоровых заранее известно (случай-выборка), невозможно рассчитать прямой риск, поэтому используется OR.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